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56" r:id="rId5"/>
    <p:sldId id="258" r:id="rId6"/>
    <p:sldId id="288" r:id="rId7"/>
    <p:sldId id="290" r:id="rId8"/>
    <p:sldId id="282" r:id="rId9"/>
    <p:sldId id="283" r:id="rId10"/>
    <p:sldId id="291" r:id="rId11"/>
    <p:sldId id="284" r:id="rId12"/>
    <p:sldId id="292" r:id="rId13"/>
    <p:sldId id="293" r:id="rId14"/>
    <p:sldId id="294" r:id="rId15"/>
    <p:sldId id="295" r:id="rId16"/>
    <p:sldId id="296" r:id="rId17"/>
    <p:sldId id="299" r:id="rId18"/>
    <p:sldId id="298" r:id="rId19"/>
    <p:sldId id="30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0655" autoAdjust="0"/>
  </p:normalViewPr>
  <p:slideViewPr>
    <p:cSldViewPr snapToGrid="0">
      <p:cViewPr>
        <p:scale>
          <a:sx n="50" d="100"/>
          <a:sy n="50" d="100"/>
        </p:scale>
        <p:origin x="195" y="845"/>
      </p:cViewPr>
      <p:guideLst/>
    </p:cSldViewPr>
  </p:slideViewPr>
  <p:outlineViewPr>
    <p:cViewPr>
      <p:scale>
        <a:sx n="33" d="100"/>
        <a:sy n="33" d="100"/>
      </p:scale>
      <p:origin x="0" y="-288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403" y="2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10/9/2024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10/9/2024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8128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95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59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0986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465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41918" y="3329790"/>
            <a:ext cx="4941771" cy="3200400"/>
          </a:xfrm>
        </p:spPr>
        <p:txBody>
          <a:bodyPr anchor="ctr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>
            <a:lvl1pPr algn="l">
              <a:defRPr lang="en-US" sz="24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4C3057-3BCC-F9A2-98D8-17DDB36F1823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838200" y="2813049"/>
            <a:ext cx="3247662" cy="323849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4216396" y="895927"/>
            <a:ext cx="7137404" cy="5115889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F91997C-538B-C8B9-14D7-31A1932F6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1615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F777EF4-982E-9337-7E82-31DC723C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34303BA-AFB6-0E22-486F-785994E3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327564" cy="1505528"/>
            <a:chOff x="0" y="0"/>
            <a:chExt cx="2238376" cy="310515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66E3A08-02EB-7B54-5089-E7A7F19FD7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4F9BE5-00B2-ADDF-771C-AB098B36C82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8081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37192"/>
            <a:ext cx="5655197" cy="199786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2705177"/>
            <a:ext cx="5733772" cy="448990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8199" y="3154166"/>
            <a:ext cx="5733773" cy="3032733"/>
          </a:xfr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1pPr>
            <a:lvl2pPr marL="7429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887108" y="2705177"/>
            <a:ext cx="3943627" cy="448989"/>
          </a:xfrm>
        </p:spPr>
        <p:txBody>
          <a:bodyPr anchor="ctr">
            <a:no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120DFF5-B64A-9744-4500-1D7BBA19BF1C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887107" y="3164867"/>
            <a:ext cx="3943627" cy="3032733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43986" y="6356350"/>
            <a:ext cx="411480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E0588715-35AD-8BE1-A5FC-E28BDD3854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645" t="319" r="28732" b="73496"/>
          <a:stretch/>
        </p:blipFill>
        <p:spPr>
          <a:xfrm rot="10800000" flipH="1">
            <a:off x="6308436" y="-11"/>
            <a:ext cx="5883564" cy="236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4E9C70-0200-3C21-7766-CB9EA5FBF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D5E4B16-2071-DEE9-BE53-F35AFBEFCA57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CB2B071-0355-D550-18A8-9D515CA1698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53550"/>
            <a:ext cx="10515600" cy="1325563"/>
          </a:xfrm>
        </p:spPr>
        <p:txBody>
          <a:bodyPr anchor="b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570963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FB554B2-4C33-2975-9F27-94B8AE71D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03C6776-E983-2BA3-1054-75996FE0F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8501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8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56350"/>
            <a:ext cx="4179570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4229100" y="0"/>
            <a:ext cx="79629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33500" y="2674013"/>
            <a:ext cx="2895600" cy="3269589"/>
          </a:xfrm>
        </p:spPr>
        <p:txBody>
          <a:bodyPr>
            <a:normAutofit/>
          </a:bodyPr>
          <a:lstStyle>
            <a:lvl1pPr marL="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3pPr>
            <a:lvl4pPr marL="13716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4pPr>
            <a:lvl5pPr marL="1828800" indent="0">
              <a:lnSpc>
                <a:spcPct val="140000"/>
              </a:lnSpc>
              <a:spcBef>
                <a:spcPts val="1000"/>
              </a:spcBef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018"/>
            <a:ext cx="4179570" cy="3377354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96E214-6A61-C8A7-B1DB-C8C260C134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6557818" cy="6858000"/>
            <a:chOff x="0" y="0"/>
            <a:chExt cx="4762501" cy="5186363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18BC1BC-99D6-D9F4-19F9-AAE722E2AE6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816F797-248B-2C75-29B9-DB65A809D47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8250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87680"/>
            <a:ext cx="4179570" cy="337669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8E94DD-0F7B-3F92-58EA-5F06D557BF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990667" y="0"/>
            <a:ext cx="1126278" cy="251229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9F5397-34DB-BC88-ADF5-AA470A06FE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5080"/>
            <a:ext cx="6576291" cy="6872605"/>
          </a:xfrm>
          <a:custGeom>
            <a:avLst/>
            <a:gdLst>
              <a:gd name="connsiteX0" fmla="*/ 0 w 6576291"/>
              <a:gd name="connsiteY0" fmla="*/ 0 h 6867525"/>
              <a:gd name="connsiteX1" fmla="*/ 6576291 w 6576291"/>
              <a:gd name="connsiteY1" fmla="*/ 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044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  <a:gd name="connsiteX0" fmla="*/ 0 w 6576291"/>
              <a:gd name="connsiteY0" fmla="*/ 0 h 6867525"/>
              <a:gd name="connsiteX1" fmla="*/ 3624811 w 6576291"/>
              <a:gd name="connsiteY1" fmla="*/ 10160 h 6867525"/>
              <a:gd name="connsiteX2" fmla="*/ 6576291 w 6576291"/>
              <a:gd name="connsiteY2" fmla="*/ 6867525 h 6867525"/>
              <a:gd name="connsiteX3" fmla="*/ 0 w 6576291"/>
              <a:gd name="connsiteY3" fmla="*/ 6867525 h 6867525"/>
              <a:gd name="connsiteX4" fmla="*/ 0 w 6576291"/>
              <a:gd name="connsiteY4" fmla="*/ 0 h 6867525"/>
              <a:gd name="connsiteX0" fmla="*/ 0 w 6576291"/>
              <a:gd name="connsiteY0" fmla="*/ 5080 h 6872605"/>
              <a:gd name="connsiteX1" fmla="*/ 3629891 w 6576291"/>
              <a:gd name="connsiteY1" fmla="*/ 0 h 6872605"/>
              <a:gd name="connsiteX2" fmla="*/ 6576291 w 6576291"/>
              <a:gd name="connsiteY2" fmla="*/ 6872605 h 6872605"/>
              <a:gd name="connsiteX3" fmla="*/ 0 w 6576291"/>
              <a:gd name="connsiteY3" fmla="*/ 6872605 h 6872605"/>
              <a:gd name="connsiteX4" fmla="*/ 0 w 6576291"/>
              <a:gd name="connsiteY4" fmla="*/ 5080 h 6872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6291" h="6872605">
                <a:moveTo>
                  <a:pt x="0" y="5080"/>
                </a:moveTo>
                <a:lnTo>
                  <a:pt x="3629891" y="0"/>
                </a:lnTo>
                <a:lnTo>
                  <a:pt x="6576291" y="6872605"/>
                </a:lnTo>
                <a:lnTo>
                  <a:pt x="0" y="6872605"/>
                </a:lnTo>
                <a:lnTo>
                  <a:pt x="0" y="5080"/>
                </a:lnTo>
                <a:close/>
              </a:path>
            </a:pathLst>
          </a:custGeom>
        </p:spPr>
        <p:txBody>
          <a:bodyPr lIns="182880" tIns="182880" bIns="91440">
            <a:norm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018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22318" y="268360"/>
            <a:ext cx="7288282" cy="2121177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AC9D25F-5B3D-F5B2-5D02-C6BC6AA8987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322388" y="2763078"/>
            <a:ext cx="7288212" cy="340705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1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E16CF1-2502-F2F0-2C27-2DD7979033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096374" y="-25401"/>
            <a:ext cx="3095625" cy="6883401"/>
            <a:chOff x="9096375" y="-25401"/>
            <a:chExt cx="3095625" cy="6883401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322A6FB-333C-65AE-23D8-08BCEA174D43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2BB247-4598-A983-DEBF-6F042C1DB0B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9381744" y="-25401"/>
              <a:ext cx="2810256" cy="688340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E84FEE-D475-A71D-7996-5925602EC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 flipH="1">
            <a:off x="-1" y="-25403"/>
            <a:ext cx="1210573" cy="204816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7459776D-4049-CB00-C321-0627C169B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DE114AF-34C6-A062-7340-858BC27DA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406400"/>
            <a:ext cx="4179570" cy="345797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E045004-3604-59DC-13E0-7A0B2DF78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329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955F7B05-9431-1FBA-415D-6CF2DF562B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093633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68961"/>
            <a:ext cx="8420100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97255"/>
            <a:ext cx="3924300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7FF22E3-5928-787E-B062-FA18127D3BD9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2933700" y="3251596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97255"/>
            <a:ext cx="3943627" cy="464499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178E4D0B-96F1-45F3-6B2A-5FA31A37257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410173" y="3251595"/>
            <a:ext cx="3943627" cy="3234264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F41582C-9AD2-F126-40F3-D43E77D1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6926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341F76B1-7BEF-7A88-1394-1164BFF08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1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558801"/>
            <a:ext cx="9953308" cy="1780860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A217F83-0BDB-C70B-29FE-2651DE1915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29817" y="0"/>
            <a:ext cx="7762183" cy="2754814"/>
            <a:chOff x="7334250" y="0"/>
            <a:chExt cx="4857750" cy="172402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0C62368-3F79-C078-7086-B23D2F5A09F8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09BDD71-BF2E-BDB0-A625-D8371AEA1CA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83354B96-CD25-BE1C-8CA2-3825F820B75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2960877"/>
            <a:ext cx="2722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DD81865-54C7-7674-4B2E-041D05C1D146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1341120" y="3392035"/>
            <a:ext cx="2722880" cy="2907164"/>
          </a:xfrm>
        </p:spPr>
        <p:txBody>
          <a:bodyPr tIns="0">
            <a:normAutofit/>
          </a:bodyPr>
          <a:lstStyle>
            <a:lvl1pPr marL="283464" indent="-283464">
              <a:lnSpc>
                <a:spcPct val="100000"/>
              </a:lnSpc>
              <a:buFont typeface="+mj-lt"/>
              <a:buAutoNum type="arabicPeriod"/>
              <a:defRPr sz="1800" b="0" spc="50" baseline="0"/>
            </a:lvl1pPr>
            <a:lvl2pPr marL="566928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eriod"/>
              <a:defRPr sz="1800" spc="50" baseline="0"/>
            </a:lvl2pPr>
            <a:lvl3pPr marL="850392" indent="-342900">
              <a:lnSpc>
                <a:spcPct val="100000"/>
              </a:lnSpc>
              <a:spcBef>
                <a:spcPts val="1000"/>
              </a:spcBef>
              <a:buFont typeface="+mj-lt"/>
              <a:buAutoNum type="arabicParenR"/>
              <a:defRPr sz="1800" spc="50" baseline="0"/>
            </a:lvl3pPr>
            <a:lvl4pPr marL="1042416" indent="-342900">
              <a:lnSpc>
                <a:spcPct val="100000"/>
              </a:lnSpc>
              <a:spcBef>
                <a:spcPts val="1000"/>
              </a:spcBef>
              <a:buFont typeface="+mj-lt"/>
              <a:buAutoNum type="alphaLcParenR"/>
              <a:defRPr sz="1800" spc="50" baseline="0"/>
            </a:lvl4pPr>
            <a:lvl5pPr marL="1074420" indent="-400050">
              <a:lnSpc>
                <a:spcPct val="100000"/>
              </a:lnSpc>
              <a:spcBef>
                <a:spcPts val="1000"/>
              </a:spcBef>
              <a:buFont typeface="+mj-lt"/>
              <a:buAutoNum type="romanLcPeriod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6F39BA57-7F1C-623F-BC7F-B689C5AC33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4754881" y="2960877"/>
            <a:ext cx="5516880" cy="35128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1" kern="1200" spc="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4BF07A4-5A33-0B3C-A378-AB2435F1D5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754881" y="3324859"/>
            <a:ext cx="5506720" cy="3031489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43000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63DC63A6-41FE-6C2D-9A53-0AE4A6DBF39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333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0B5130EC-B05B-5489-FBEC-DBEB6D1E737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085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B2CC92D-F90A-CB67-4860-D6939AC29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3094182" y="0"/>
            <a:ext cx="1745673" cy="38977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4" y="1671639"/>
            <a:ext cx="5884027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C376638-5C5B-8E5B-0C26-8F63B98EA41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28230" y="-9144"/>
            <a:ext cx="5481955" cy="6876288"/>
          </a:xfrm>
          <a:custGeom>
            <a:avLst/>
            <a:gdLst>
              <a:gd name="connsiteX0" fmla="*/ 0 w 5476875"/>
              <a:gd name="connsiteY0" fmla="*/ 0 h 6858000"/>
              <a:gd name="connsiteX1" fmla="*/ 547687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0 w 5476875"/>
              <a:gd name="connsiteY0" fmla="*/ 0 h 6858000"/>
              <a:gd name="connsiteX1" fmla="*/ 2520315 w 5476875"/>
              <a:gd name="connsiteY1" fmla="*/ 0 h 6858000"/>
              <a:gd name="connsiteX2" fmla="*/ 5476875 w 5476875"/>
              <a:gd name="connsiteY2" fmla="*/ 6858000 h 6858000"/>
              <a:gd name="connsiteX3" fmla="*/ 0 w 5476875"/>
              <a:gd name="connsiteY3" fmla="*/ 6858000 h 6858000"/>
              <a:gd name="connsiteX4" fmla="*/ 0 w 5476875"/>
              <a:gd name="connsiteY4" fmla="*/ 0 h 6858000"/>
              <a:gd name="connsiteX0" fmla="*/ 5080 w 5481955"/>
              <a:gd name="connsiteY0" fmla="*/ 0 h 6858000"/>
              <a:gd name="connsiteX1" fmla="*/ 2525395 w 5481955"/>
              <a:gd name="connsiteY1" fmla="*/ 0 h 6858000"/>
              <a:gd name="connsiteX2" fmla="*/ 5481955 w 5481955"/>
              <a:gd name="connsiteY2" fmla="*/ 6858000 h 6858000"/>
              <a:gd name="connsiteX3" fmla="*/ 5080 w 5481955"/>
              <a:gd name="connsiteY3" fmla="*/ 6858000 h 6858000"/>
              <a:gd name="connsiteX4" fmla="*/ 0 w 5481955"/>
              <a:gd name="connsiteY4" fmla="*/ 4805680 h 6858000"/>
              <a:gd name="connsiteX5" fmla="*/ 5080 w 5481955"/>
              <a:gd name="connsiteY5" fmla="*/ 0 h 685800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80568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  <a:gd name="connsiteX0" fmla="*/ 5080 w 5481955"/>
              <a:gd name="connsiteY0" fmla="*/ 0 h 6863080"/>
              <a:gd name="connsiteX1" fmla="*/ 2525395 w 5481955"/>
              <a:gd name="connsiteY1" fmla="*/ 0 h 6863080"/>
              <a:gd name="connsiteX2" fmla="*/ 5481955 w 5481955"/>
              <a:gd name="connsiteY2" fmla="*/ 6858000 h 6863080"/>
              <a:gd name="connsiteX3" fmla="*/ 899160 w 5481955"/>
              <a:gd name="connsiteY3" fmla="*/ 6863080 h 6863080"/>
              <a:gd name="connsiteX4" fmla="*/ 0 w 5481955"/>
              <a:gd name="connsiteY4" fmla="*/ 4759960 h 6863080"/>
              <a:gd name="connsiteX5" fmla="*/ 5080 w 5481955"/>
              <a:gd name="connsiteY5" fmla="*/ 0 h 6863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81955" h="6863080">
                <a:moveTo>
                  <a:pt x="5080" y="0"/>
                </a:moveTo>
                <a:lnTo>
                  <a:pt x="2525395" y="0"/>
                </a:lnTo>
                <a:lnTo>
                  <a:pt x="5481955" y="6858000"/>
                </a:lnTo>
                <a:lnTo>
                  <a:pt x="899160" y="6863080"/>
                </a:lnTo>
                <a:cubicBezTo>
                  <a:pt x="506307" y="5933440"/>
                  <a:pt x="413173" y="5720080"/>
                  <a:pt x="0" y="4759960"/>
                </a:cubicBezTo>
                <a:cubicBezTo>
                  <a:pt x="1693" y="3158067"/>
                  <a:pt x="3387" y="1601893"/>
                  <a:pt x="5080" y="0"/>
                </a:cubicBezTo>
                <a:close/>
              </a:path>
            </a:pathLst>
          </a:custGeom>
        </p:spPr>
        <p:txBody>
          <a:bodyPr lIns="274320" tIns="91440" bIns="91440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04569D00-2037-2A8D-943B-22FAC1C0B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5500" y="6356349"/>
            <a:ext cx="3819228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5967A9D-0B53-4F3F-0872-495C23A33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43B0E9A-A777-8745-6A36-0A79CB5E036B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5453725" y="3660774"/>
            <a:ext cx="5907176" cy="2536826"/>
          </a:xfrm>
        </p:spPr>
        <p:txBody>
          <a:bodyPr tIns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800" b="0" spc="50" baseline="0"/>
            </a:lvl1pPr>
            <a:lvl2pPr marL="28346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2pPr>
            <a:lvl3pPr marL="566928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3pPr>
            <a:lvl4pPr marL="859536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4pPr>
            <a:lvl5pPr marL="1152144" indent="-28575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spc="50" baseline="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9" r:id="rId3"/>
    <p:sldLayoutId id="2147483670" r:id="rId4"/>
    <p:sldLayoutId id="2147483651" r:id="rId5"/>
    <p:sldLayoutId id="2147483671" r:id="rId6"/>
    <p:sldLayoutId id="2147483672" r:id="rId7"/>
    <p:sldLayoutId id="2147483673" r:id="rId8"/>
    <p:sldLayoutId id="2147483664" r:id="rId9"/>
    <p:sldLayoutId id="2147483674" r:id="rId10"/>
    <p:sldLayoutId id="2147483653" r:id="rId11"/>
    <p:sldLayoutId id="2147483667" r:id="rId12"/>
    <p:sldLayoutId id="214748366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41918" y="3329790"/>
            <a:ext cx="4941771" cy="3200400"/>
          </a:xfrm>
        </p:spPr>
        <p:txBody>
          <a:bodyPr anchor="ctr"/>
          <a:lstStyle/>
          <a:p>
            <a:r>
              <a:rPr lang="en-US" dirty="0"/>
              <a:t>Spotify most streamed songs</a:t>
            </a:r>
            <a:br>
              <a:rPr lang="en-US" dirty="0"/>
            </a:br>
            <a:r>
              <a:rPr lang="en-US" sz="2400" dirty="0"/>
              <a:t>Lyn Detwiler and</a:t>
            </a:r>
            <a:br>
              <a:rPr lang="en-US" sz="2400" dirty="0"/>
            </a:br>
            <a:r>
              <a:rPr lang="en-US" sz="2400" dirty="0"/>
              <a:t>Garrett ward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DF447-8A12-5E64-32AD-989C145C0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2775479" cy="3407051"/>
          </a:xfrm>
        </p:spPr>
        <p:txBody>
          <a:bodyPr/>
          <a:lstStyle/>
          <a:p>
            <a:r>
              <a:rPr lang="en-US" dirty="0"/>
              <a:t>To get a better view of the correlation matrix, we drop the columns we don’t want to look at right now</a:t>
            </a:r>
          </a:p>
          <a:p>
            <a:r>
              <a:rPr lang="en-US" dirty="0"/>
              <a:t>By saving that into a new name, data2, we can make it into a </a:t>
            </a:r>
            <a:r>
              <a:rPr lang="en-US" dirty="0" err="1"/>
              <a:t>corr</a:t>
            </a:r>
            <a:r>
              <a:rPr lang="en-US" dirty="0"/>
              <a:t> matrix and see a cleaner heatmap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47BEC-5ECD-D5E5-0620-1343F1875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4A8754-12BC-9B96-D8F7-6688ECF4F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753" y="539796"/>
            <a:ext cx="6154763" cy="563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246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D93E9-AB9A-2041-DD5B-E4A8F7044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4638E5-6018-25C6-EC4E-6F33266146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054" y="0"/>
            <a:ext cx="7269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7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A5513-4C4F-8613-0183-6AD9AFCE01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EEF564-049B-8020-364F-16EF90AA8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497085A-182C-DB64-CC9D-ADEC30972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054" y="0"/>
            <a:ext cx="7269892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9057E06-8406-CAED-1107-88966D431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957" y="0"/>
            <a:ext cx="8920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93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3C3AA-68E3-3A49-6B4C-6D2A04E79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7D53D-C95B-E529-DE06-523ED40F7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9CC660-F65B-CE47-5F27-F55B2BC3F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180" y="-1753"/>
            <a:ext cx="4751640" cy="1728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7A4D60-EF99-515E-ABEE-85C8EBF68D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9541" y="1727200"/>
            <a:ext cx="6612917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458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83240-BC48-2E04-0406-00E183DDB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614E39-1EF2-9118-0CD5-832CB6734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9A580D-A991-A010-780A-ADE29988C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867" y="0"/>
            <a:ext cx="7560733" cy="2758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63F74A-100D-073E-2F22-9BC5FD532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9989" y="2758587"/>
            <a:ext cx="6648487" cy="409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220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C66B0-7F4B-7ED3-0D7C-8B8183D1D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E3216-2530-C27F-5904-0DA4DEA8C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05861C-C5D6-50C2-F131-BC258DFD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817" y="0"/>
            <a:ext cx="85303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703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63257-3708-8E5C-1850-FD69D532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720D1-2A95-2D9E-2C2C-82BAA5F41E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322388" y="2763078"/>
            <a:ext cx="5112279" cy="3407051"/>
          </a:xfrm>
        </p:spPr>
        <p:txBody>
          <a:bodyPr/>
          <a:lstStyle/>
          <a:p>
            <a:r>
              <a:rPr lang="en-US" dirty="0"/>
              <a:t>Majority of songs that were streamed were released in the start of the year (January) and early summer (May and June)</a:t>
            </a:r>
          </a:p>
          <a:p>
            <a:r>
              <a:rPr lang="en-US" dirty="0"/>
              <a:t>BPM has an even spread meaning there’s little correlation to a song’s popularity and BPM</a:t>
            </a:r>
          </a:p>
          <a:p>
            <a:r>
              <a:rPr lang="en-US" dirty="0"/>
              <a:t>In 2020 there was an increase in songs being released and a significant drop off during 2023</a:t>
            </a:r>
          </a:p>
          <a:p>
            <a:r>
              <a:rPr lang="en-US" dirty="0"/>
              <a:t>The more popular a song is, the more playlists it is added to on Spotify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45563-7405-4E09-49A1-DF2F15DC6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3074" name="Picture 2" descr="Logo and Brand Assets — Spotify">
            <a:extLst>
              <a:ext uri="{FF2B5EF4-FFF2-40B4-BE49-F238E27FC236}">
                <a16:creationId xmlns:a16="http://schemas.microsoft.com/office/drawing/2014/main" id="{6DB38572-D4DA-7DE8-B92D-DC90A3781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696" y="1646766"/>
            <a:ext cx="3560342" cy="356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1387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494" y="1793539"/>
            <a:ext cx="2886106" cy="545838"/>
          </a:xfrm>
        </p:spPr>
        <p:txBody>
          <a:bodyPr anchor="b">
            <a:normAutofit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69094" y="2440004"/>
            <a:ext cx="3594906" cy="3859195"/>
          </a:xfrm>
        </p:spPr>
        <p:txBody>
          <a:bodyPr>
            <a:normAutofit/>
          </a:bodyPr>
          <a:lstStyle/>
          <a:p>
            <a:pPr lvl="1">
              <a:lnSpc>
                <a:spcPct val="90000"/>
              </a:lnSpc>
            </a:pPr>
            <a:r>
              <a:rPr lang="en-US" dirty="0"/>
              <a:t>We chose the dataset because we both use Spotify and who doesn’t listen to music?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There are 25 variables for the data and 953 entries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To start we import pandas, </a:t>
            </a:r>
            <a:r>
              <a:rPr lang="en-US" dirty="0" err="1"/>
              <a:t>matplotlib.pyplot</a:t>
            </a:r>
            <a:r>
              <a:rPr lang="en-US" dirty="0"/>
              <a:t>, and seaborn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For simplicity as we convert the data into a data frame, it is called by ‘data’</a:t>
            </a:r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D93722FF-1B72-5545-6279-E1938356675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99982" y="1715174"/>
            <a:ext cx="5516880" cy="351284"/>
          </a:xfrm>
        </p:spPr>
        <p:txBody>
          <a:bodyPr/>
          <a:lstStyle/>
          <a:p>
            <a:r>
              <a:rPr lang="en-US" dirty="0"/>
              <a:t>Setting up the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FE82E2-1373-C7DD-B41F-F5B083B29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399" y="2066458"/>
            <a:ext cx="7266507" cy="4232741"/>
          </a:xfrm>
          <a:prstGeom prst="rect">
            <a:avLst/>
          </a:prstGeom>
          <a:noFill/>
        </p:spPr>
      </p:pic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CE635A2-70B8-3EAB-6A18-952B02EBAA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1B1D5-5A16-AE3C-6C7B-84AAD7B67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700" y="568961"/>
            <a:ext cx="8420100" cy="773763"/>
          </a:xfrm>
        </p:spPr>
        <p:txBody>
          <a:bodyPr/>
          <a:lstStyle/>
          <a:p>
            <a:r>
              <a:rPr lang="en-US" dirty="0"/>
              <a:t>Data set variables &amp; what they mean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1AA0F1-8E6A-9498-A2AA-F1E298323B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5890" y="1550784"/>
            <a:ext cx="3924300" cy="464499"/>
          </a:xfrm>
        </p:spPr>
        <p:txBody>
          <a:bodyPr/>
          <a:lstStyle/>
          <a:p>
            <a:r>
              <a:rPr lang="en-US" dirty="0"/>
              <a:t>Basic Track Info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7F5B6-40FD-A7CD-4110-BC14135F87FC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33700" y="1977992"/>
            <a:ext cx="3943627" cy="450786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track_name</a:t>
            </a:r>
            <a:r>
              <a:rPr lang="en-US" sz="1800" dirty="0"/>
              <a:t>: Name of the song.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artist(s)_name: </a:t>
            </a:r>
            <a:r>
              <a:rPr lang="en-US" sz="1800" dirty="0"/>
              <a:t>Name of the artist(s) performing the song.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artist_count</a:t>
            </a:r>
            <a:r>
              <a:rPr lang="en-US" sz="1800" b="1" dirty="0"/>
              <a:t>: </a:t>
            </a:r>
            <a:r>
              <a:rPr lang="en-US" sz="1800" dirty="0"/>
              <a:t>Number of artists contributing to the song.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released_year</a:t>
            </a:r>
            <a:r>
              <a:rPr lang="en-US" sz="1800" b="1" dirty="0"/>
              <a:t>, </a:t>
            </a:r>
            <a:r>
              <a:rPr lang="en-US" sz="1800" b="1" dirty="0" err="1"/>
              <a:t>released_month</a:t>
            </a:r>
            <a:r>
              <a:rPr lang="en-US" sz="1800" b="1" dirty="0"/>
              <a:t>, </a:t>
            </a:r>
            <a:r>
              <a:rPr lang="en-US" sz="1800" b="1" dirty="0" err="1"/>
              <a:t>released_day</a:t>
            </a:r>
            <a:r>
              <a:rPr lang="en-US" sz="1800" b="1" dirty="0"/>
              <a:t>: </a:t>
            </a:r>
            <a:r>
              <a:rPr lang="en-US" sz="1800" dirty="0"/>
              <a:t>Release date details.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C4683-B231-6531-8A68-37458AC264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2" y="1550784"/>
            <a:ext cx="3943627" cy="464499"/>
          </a:xfrm>
        </p:spPr>
        <p:txBody>
          <a:bodyPr/>
          <a:lstStyle/>
          <a:p>
            <a:r>
              <a:rPr lang="en-US" dirty="0"/>
              <a:t>Steaming Metrics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3DC8D4-FF2F-7872-40D6-1D8C7F627C57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410173" y="1977991"/>
            <a:ext cx="3943627" cy="4507868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in_spotify_playlists</a:t>
            </a:r>
            <a:r>
              <a:rPr lang="en-US" sz="1800" b="1" dirty="0"/>
              <a:t>: </a:t>
            </a:r>
            <a:r>
              <a:rPr lang="en-US" sz="1800" dirty="0"/>
              <a:t>Number of Spotify playlists the song is featured in.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in_spotify_charts</a:t>
            </a:r>
            <a:r>
              <a:rPr lang="en-US" sz="1800" b="1" dirty="0"/>
              <a:t>: </a:t>
            </a:r>
            <a:r>
              <a:rPr lang="en-US" sz="1800" dirty="0"/>
              <a:t>Rank of the song on Spotify charts.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streams: </a:t>
            </a:r>
            <a:r>
              <a:rPr lang="en-US" sz="1800" dirty="0"/>
              <a:t>Total number of streams on Spotify.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in_apple_playlists</a:t>
            </a:r>
            <a:r>
              <a:rPr lang="en-US" sz="1800" b="1" dirty="0"/>
              <a:t>, </a:t>
            </a:r>
            <a:r>
              <a:rPr lang="en-US" sz="1800" b="1" dirty="0" err="1"/>
              <a:t>in_apple_charts</a:t>
            </a:r>
            <a:r>
              <a:rPr lang="en-US" sz="1800" b="1" dirty="0"/>
              <a:t>:</a:t>
            </a:r>
            <a:r>
              <a:rPr lang="en-US" sz="1800" dirty="0"/>
              <a:t> Presence in Apple Music playlists and charts.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in_deezer_playlists</a:t>
            </a:r>
            <a:r>
              <a:rPr lang="en-US" sz="1800" b="1" dirty="0"/>
              <a:t>, </a:t>
            </a:r>
            <a:r>
              <a:rPr lang="en-US" sz="1800" b="1" dirty="0" err="1"/>
              <a:t>in_deezer_charts</a:t>
            </a:r>
            <a:r>
              <a:rPr lang="en-US" sz="1800" b="1" dirty="0"/>
              <a:t>: </a:t>
            </a:r>
            <a:r>
              <a:rPr lang="en-US" sz="1800" dirty="0"/>
              <a:t>Presence in Deezer playlists and charts.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in_shazam_charts</a:t>
            </a:r>
            <a:r>
              <a:rPr lang="en-US" sz="1800" b="1" dirty="0"/>
              <a:t>: </a:t>
            </a:r>
            <a:r>
              <a:rPr lang="en-US" sz="1800" dirty="0"/>
              <a:t>Rank on Shazam charts.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E369F-396C-A009-5DA7-7DB8F2974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97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B1163F-8C4A-50C3-AF83-BFEB2F886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3166B-3789-79C9-A116-C83C14410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3699" y="568961"/>
            <a:ext cx="8717681" cy="773763"/>
          </a:xfrm>
        </p:spPr>
        <p:txBody>
          <a:bodyPr>
            <a:normAutofit/>
          </a:bodyPr>
          <a:lstStyle/>
          <a:p>
            <a:r>
              <a:rPr lang="en-US" dirty="0"/>
              <a:t>Data set variables &amp; what they mean cont.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FD9C9-DCDE-3E42-3524-E179F8213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05890" y="1550784"/>
            <a:ext cx="3924300" cy="464499"/>
          </a:xfrm>
        </p:spPr>
        <p:txBody>
          <a:bodyPr/>
          <a:lstStyle/>
          <a:p>
            <a:r>
              <a:rPr lang="en-US" dirty="0"/>
              <a:t>Musical Attributes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B9979A-4181-7A90-D0C3-4F5E5684DD5A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2933700" y="1977992"/>
            <a:ext cx="3943627" cy="450786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bpm: </a:t>
            </a:r>
            <a:r>
              <a:rPr lang="en-US" sz="1800" dirty="0"/>
              <a:t>Beats per minute, representing the tempo of the song.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key: </a:t>
            </a:r>
            <a:r>
              <a:rPr lang="en-US" sz="1800" dirty="0"/>
              <a:t>Key of the song.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mode: </a:t>
            </a:r>
            <a:r>
              <a:rPr lang="en-US" sz="1800" dirty="0"/>
              <a:t>Indicates whether the song is in a major or minor mode.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danceability_%: </a:t>
            </a:r>
            <a:r>
              <a:rPr lang="en-US" sz="1800" dirty="0"/>
              <a:t>Suitability of the song for dancing.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valence_%: </a:t>
            </a:r>
            <a:r>
              <a:rPr lang="en-US" sz="1800" dirty="0"/>
              <a:t>Positivity of the song’s musical content.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8BABDB-2FE3-D5C9-2969-7800CEE4E89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410173" y="1977991"/>
            <a:ext cx="3943627" cy="450786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energy_%: </a:t>
            </a:r>
            <a:r>
              <a:rPr lang="en-US" sz="1800" dirty="0"/>
              <a:t>Perceived energy level of the song.</a:t>
            </a:r>
            <a:endParaRPr lang="en-US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acousticness</a:t>
            </a:r>
            <a:r>
              <a:rPr lang="en-US" sz="1800" b="1" dirty="0"/>
              <a:t>_%: </a:t>
            </a:r>
            <a:r>
              <a:rPr lang="en-US" sz="1800" dirty="0"/>
              <a:t>Acoustic sound presence in the song.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instrumentalness</a:t>
            </a:r>
            <a:r>
              <a:rPr lang="en-US" sz="1800" b="1" dirty="0"/>
              <a:t>_%: </a:t>
            </a:r>
            <a:r>
              <a:rPr lang="en-US" sz="1800" dirty="0"/>
              <a:t>Proportion of instrumental content in the track.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liveness_%: </a:t>
            </a:r>
            <a:r>
              <a:rPr lang="en-US" sz="1800" dirty="0"/>
              <a:t>Presence of live performance elements.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speechiness</a:t>
            </a:r>
            <a:r>
              <a:rPr lang="en-US" sz="1800" b="1" dirty="0"/>
              <a:t>_%:</a:t>
            </a:r>
            <a:r>
              <a:rPr lang="en-US" sz="1800" dirty="0"/>
              <a:t> Amount of spoken words in the song.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07B9FA-7681-9375-A4E6-8D1653810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20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7D9B3-B64F-656A-0D99-161A6C0F5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558801"/>
            <a:ext cx="9953308" cy="1780860"/>
          </a:xfrm>
        </p:spPr>
        <p:txBody>
          <a:bodyPr/>
          <a:lstStyle/>
          <a:p>
            <a:r>
              <a:rPr lang="en-US" dirty="0"/>
              <a:t>Description of the data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E71298F0-74F1-FECA-0F02-495F9A2EBA7B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1341120" y="2514600"/>
            <a:ext cx="2722880" cy="3784599"/>
          </a:xfrm>
        </p:spPr>
        <p:txBody>
          <a:bodyPr>
            <a:normAutofit/>
          </a:bodyPr>
          <a:lstStyle/>
          <a:p>
            <a:r>
              <a:rPr lang="en-US" dirty="0"/>
              <a:t>The data types of variables are object and int64</a:t>
            </a:r>
          </a:p>
          <a:p>
            <a:r>
              <a:rPr lang="en-US" dirty="0"/>
              <a:t>The range of years of songs in the chart is 1930-2023</a:t>
            </a:r>
          </a:p>
          <a:p>
            <a:r>
              <a:rPr lang="en-US" dirty="0"/>
              <a:t>The lowest chart value is 147 while the highest is 0</a:t>
            </a:r>
          </a:p>
          <a:p>
            <a:r>
              <a:rPr lang="en-US" dirty="0" err="1"/>
              <a:t>in_shazam_charts</a:t>
            </a:r>
            <a:r>
              <a:rPr lang="en-US" dirty="0"/>
              <a:t> and key have missing values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AA0ACADD-CC4E-851C-DA07-C22DB97FA23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A7ECE5-921F-9593-F600-02E97500A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5352" y="1838010"/>
            <a:ext cx="2425550" cy="45183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9CC829-7BBF-275C-F649-77EF03BAA3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5907" y="2339661"/>
            <a:ext cx="4401163" cy="201005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B36DE6-4240-9A3A-E932-AF12FB8A06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382" y="4343353"/>
            <a:ext cx="4404134" cy="150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29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21055C-5E33-5D21-2A6E-21827FA88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895350"/>
            <a:ext cx="3247662" cy="1917700"/>
          </a:xfrm>
        </p:spPr>
        <p:txBody>
          <a:bodyPr>
            <a:normAutofit/>
          </a:bodyPr>
          <a:lstStyle/>
          <a:p>
            <a:r>
              <a:rPr lang="en-US" dirty="0"/>
              <a:t>Summary Statistics for 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87B122-1579-FDB8-443B-F05E622163C3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38200" y="2813049"/>
            <a:ext cx="3247662" cy="3238499"/>
          </a:xfrm>
        </p:spPr>
        <p:txBody>
          <a:bodyPr>
            <a:normAutofit/>
          </a:bodyPr>
          <a:lstStyle/>
          <a:p>
            <a:r>
              <a:rPr lang="en-US" dirty="0"/>
              <a:t>For every numerical variable we have the count, mean, deviation, min, percentiles, and the max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4B0ADB-527F-A58C-9372-D8502ED6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73350" y="6356349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graphicFrame>
        <p:nvGraphicFramePr>
          <p:cNvPr id="7" name="Table Placeholder 6">
            <a:extLst>
              <a:ext uri="{FF2B5EF4-FFF2-40B4-BE49-F238E27FC236}">
                <a16:creationId xmlns:a16="http://schemas.microsoft.com/office/drawing/2014/main" id="{494D7BEB-E1B2-0B95-6C13-5C29A3EBBACF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3679497299"/>
              </p:ext>
            </p:extLst>
          </p:nvPr>
        </p:nvGraphicFramePr>
        <p:xfrm>
          <a:off x="4172572" y="895350"/>
          <a:ext cx="7840752" cy="5308378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612373">
                  <a:extLst>
                    <a:ext uri="{9D8B030D-6E8A-4147-A177-3AD203B41FA5}">
                      <a16:colId xmlns:a16="http://schemas.microsoft.com/office/drawing/2014/main" val="3814402000"/>
                    </a:ext>
                  </a:extLst>
                </a:gridCol>
                <a:gridCol w="785069">
                  <a:extLst>
                    <a:ext uri="{9D8B030D-6E8A-4147-A177-3AD203B41FA5}">
                      <a16:colId xmlns:a16="http://schemas.microsoft.com/office/drawing/2014/main" val="632621188"/>
                    </a:ext>
                  </a:extLst>
                </a:gridCol>
                <a:gridCol w="780927">
                  <a:extLst>
                    <a:ext uri="{9D8B030D-6E8A-4147-A177-3AD203B41FA5}">
                      <a16:colId xmlns:a16="http://schemas.microsoft.com/office/drawing/2014/main" val="3813053629"/>
                    </a:ext>
                  </a:extLst>
                </a:gridCol>
                <a:gridCol w="832273">
                  <a:extLst>
                    <a:ext uri="{9D8B030D-6E8A-4147-A177-3AD203B41FA5}">
                      <a16:colId xmlns:a16="http://schemas.microsoft.com/office/drawing/2014/main" val="1025689837"/>
                    </a:ext>
                  </a:extLst>
                </a:gridCol>
                <a:gridCol w="766850">
                  <a:extLst>
                    <a:ext uri="{9D8B030D-6E8A-4147-A177-3AD203B41FA5}">
                      <a16:colId xmlns:a16="http://schemas.microsoft.com/office/drawing/2014/main" val="2738128390"/>
                    </a:ext>
                  </a:extLst>
                </a:gridCol>
                <a:gridCol w="764366">
                  <a:extLst>
                    <a:ext uri="{9D8B030D-6E8A-4147-A177-3AD203B41FA5}">
                      <a16:colId xmlns:a16="http://schemas.microsoft.com/office/drawing/2014/main" val="3842129807"/>
                    </a:ext>
                  </a:extLst>
                </a:gridCol>
                <a:gridCol w="764366">
                  <a:extLst>
                    <a:ext uri="{9D8B030D-6E8A-4147-A177-3AD203B41FA5}">
                      <a16:colId xmlns:a16="http://schemas.microsoft.com/office/drawing/2014/main" val="2518782753"/>
                    </a:ext>
                  </a:extLst>
                </a:gridCol>
                <a:gridCol w="764366">
                  <a:extLst>
                    <a:ext uri="{9D8B030D-6E8A-4147-A177-3AD203B41FA5}">
                      <a16:colId xmlns:a16="http://schemas.microsoft.com/office/drawing/2014/main" val="631979537"/>
                    </a:ext>
                  </a:extLst>
                </a:gridCol>
                <a:gridCol w="770162">
                  <a:extLst>
                    <a:ext uri="{9D8B030D-6E8A-4147-A177-3AD203B41FA5}">
                      <a16:colId xmlns:a16="http://schemas.microsoft.com/office/drawing/2014/main" val="1384032068"/>
                    </a:ext>
                  </a:extLst>
                </a:gridCol>
              </a:tblGrid>
              <a:tr h="39969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Variable Name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Count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Standard Deviation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Min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25</a:t>
                      </a:r>
                      <a:r>
                        <a:rPr lang="en-US" sz="1000" baseline="30000" dirty="0">
                          <a:solidFill>
                            <a:schemeClr val="bg1"/>
                          </a:solidFill>
                          <a:effectLst/>
                        </a:rPr>
                        <a:t>th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50</a:t>
                      </a:r>
                      <a:r>
                        <a:rPr lang="en-US" sz="1000" baseline="30000" dirty="0">
                          <a:solidFill>
                            <a:schemeClr val="bg1"/>
                          </a:solidFill>
                          <a:effectLst/>
                        </a:rPr>
                        <a:t>th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75</a:t>
                      </a:r>
                      <a:r>
                        <a:rPr lang="en-US" sz="1000" baseline="30000" dirty="0">
                          <a:solidFill>
                            <a:schemeClr val="bg1"/>
                          </a:solidFill>
                          <a:effectLst/>
                        </a:rPr>
                        <a:t>th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</a:rPr>
                        <a:t>Max</a:t>
                      </a:r>
                      <a:endParaRPr lang="en-US" sz="1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45441113"/>
                  </a:ext>
                </a:extLst>
              </a:tr>
              <a:tr h="2887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Artist_count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953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1.56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0.89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3733692"/>
                  </a:ext>
                </a:extLst>
              </a:tr>
              <a:tr h="2887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Released_year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953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2018.24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11.12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1930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2020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2022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2022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2023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25493678"/>
                  </a:ext>
                </a:extLst>
              </a:tr>
              <a:tr h="2887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Released_month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953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6.03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3.57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22883365"/>
                  </a:ext>
                </a:extLst>
              </a:tr>
              <a:tr h="2887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Released_day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953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13.93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9.20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4220751"/>
                  </a:ext>
                </a:extLst>
              </a:tr>
              <a:tr h="2887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In_spotify_playlists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953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5200.12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7897.61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875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2224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5542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52898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2374106"/>
                  </a:ext>
                </a:extLst>
              </a:tr>
              <a:tr h="2887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In_spotify_charts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953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12.00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19.58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147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03566900"/>
                  </a:ext>
                </a:extLst>
              </a:tr>
              <a:tr h="2887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In_apple_playlists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953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67.81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86.44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672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36603792"/>
                  </a:ext>
                </a:extLst>
              </a:tr>
              <a:tr h="2887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In_apple_charts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953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51.91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50.63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38232319"/>
                  </a:ext>
                </a:extLst>
              </a:tr>
              <a:tr h="2887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In_deezer_charts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953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2.67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6.04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3979307"/>
                  </a:ext>
                </a:extLst>
              </a:tr>
              <a:tr h="2887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Bpm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953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122.54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28.06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140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206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761113"/>
                  </a:ext>
                </a:extLst>
              </a:tr>
              <a:tr h="2887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Danceability_%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953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66.97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14.63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69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07983631"/>
                  </a:ext>
                </a:extLst>
              </a:tr>
              <a:tr h="2887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Valence_%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953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51.43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23.48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09046789"/>
                  </a:ext>
                </a:extLst>
              </a:tr>
              <a:tr h="2887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Energy_%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953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64.28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16.55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491834"/>
                  </a:ext>
                </a:extLst>
              </a:tr>
              <a:tr h="2887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Acousticness_%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953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27.06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25.996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1679302"/>
                  </a:ext>
                </a:extLst>
              </a:tr>
              <a:tr h="2887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Instrumentalness_%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953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1.58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8.41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40642508"/>
                  </a:ext>
                </a:extLst>
              </a:tr>
              <a:tr h="2887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Liveness_%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953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18.21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13.71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41342189"/>
                  </a:ext>
                </a:extLst>
              </a:tr>
              <a:tr h="28874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Speechiness_%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953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10.31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9.91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64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63240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8164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9BBB4-EED1-D087-430E-E1BE9A32A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Proportions for artist 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F1FC8-C27B-11A4-2B6E-7FE13F91EFB5}"/>
              </a:ext>
            </a:extLst>
          </p:cNvPr>
          <p:cNvSpPr>
            <a:spLocks noGrp="1"/>
          </p:cNvSpPr>
          <p:nvPr>
            <p:ph sz="half" idx="16"/>
          </p:nvPr>
        </p:nvSpPr>
        <p:spPr/>
        <p:txBody>
          <a:bodyPr/>
          <a:lstStyle/>
          <a:p>
            <a:r>
              <a:rPr lang="en-US" dirty="0"/>
              <a:t>Here is a sample of the frequency tables</a:t>
            </a:r>
          </a:p>
          <a:p>
            <a:r>
              <a:rPr lang="en-US" dirty="0"/>
              <a:t>Using artist count as an example as other variables like </a:t>
            </a:r>
            <a:r>
              <a:rPr lang="en-US" dirty="0" err="1"/>
              <a:t>in_spotify_playlists</a:t>
            </a:r>
            <a:r>
              <a:rPr lang="en-US" dirty="0"/>
              <a:t> have drastically different values</a:t>
            </a:r>
          </a:p>
          <a:p>
            <a:endParaRPr lang="en-US" dirty="0"/>
          </a:p>
        </p:txBody>
      </p:sp>
      <p:graphicFrame>
        <p:nvGraphicFramePr>
          <p:cNvPr id="6" name="Table Placeholder 5">
            <a:extLst>
              <a:ext uri="{FF2B5EF4-FFF2-40B4-BE49-F238E27FC236}">
                <a16:creationId xmlns:a16="http://schemas.microsoft.com/office/drawing/2014/main" id="{9D8BEAC8-1D8D-64DE-9F84-B0B969280BA8}"/>
              </a:ext>
            </a:extLst>
          </p:cNvPr>
          <p:cNvGraphicFramePr>
            <a:graphicFrameLocks noGrp="1"/>
          </p:cNvGraphicFramePr>
          <p:nvPr>
            <p:ph type="tbl" sz="quarter" idx="14"/>
            <p:extLst>
              <p:ext uri="{D42A27DB-BD31-4B8C-83A1-F6EECF244321}">
                <p14:modId xmlns:p14="http://schemas.microsoft.com/office/powerpoint/2010/main" val="4013674316"/>
              </p:ext>
            </p:extLst>
          </p:nvPr>
        </p:nvGraphicFramePr>
        <p:xfrm>
          <a:off x="4319451" y="783771"/>
          <a:ext cx="7034346" cy="5347062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2271132">
                  <a:extLst>
                    <a:ext uri="{9D8B030D-6E8A-4147-A177-3AD203B41FA5}">
                      <a16:colId xmlns:a16="http://schemas.microsoft.com/office/drawing/2014/main" val="2050342071"/>
                    </a:ext>
                  </a:extLst>
                </a:gridCol>
                <a:gridCol w="922130">
                  <a:extLst>
                    <a:ext uri="{9D8B030D-6E8A-4147-A177-3AD203B41FA5}">
                      <a16:colId xmlns:a16="http://schemas.microsoft.com/office/drawing/2014/main" val="833864564"/>
                    </a:ext>
                  </a:extLst>
                </a:gridCol>
                <a:gridCol w="3841084">
                  <a:extLst>
                    <a:ext uri="{9D8B030D-6E8A-4147-A177-3AD203B41FA5}">
                      <a16:colId xmlns:a16="http://schemas.microsoft.com/office/drawing/2014/main" val="2721218885"/>
                    </a:ext>
                  </a:extLst>
                </a:gridCol>
              </a:tblGrid>
              <a:tr h="5941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Category (artist_count)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Frequency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Proportion (%)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80772255"/>
                  </a:ext>
                </a:extLst>
              </a:tr>
              <a:tr h="5941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587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61.59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3842767"/>
                  </a:ext>
                </a:extLst>
              </a:tr>
              <a:tr h="5941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254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26.65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3055100"/>
                  </a:ext>
                </a:extLst>
              </a:tr>
              <a:tr h="5941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8.92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26421818"/>
                  </a:ext>
                </a:extLst>
              </a:tr>
              <a:tr h="5941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1.57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7748665"/>
                  </a:ext>
                </a:extLst>
              </a:tr>
              <a:tr h="5941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0.52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38157023"/>
                  </a:ext>
                </a:extLst>
              </a:tr>
              <a:tr h="5941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3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0.31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1851649"/>
                  </a:ext>
                </a:extLst>
              </a:tr>
              <a:tr h="5941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0.21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944240"/>
                  </a:ext>
                </a:extLst>
              </a:tr>
              <a:tr h="59411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0.21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Aptos" panose="020B00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679224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C1283-D077-2E3E-AD24-56FEEC2D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84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192"/>
            <a:ext cx="5655197" cy="1997867"/>
          </a:xfrm>
        </p:spPr>
        <p:txBody>
          <a:bodyPr anchor="b"/>
          <a:lstStyle/>
          <a:p>
            <a:r>
              <a:rPr lang="en-US" dirty="0"/>
              <a:t>Correlation Table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33D8731E-4977-402E-8BFD-895B4D0544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199" y="2429692"/>
            <a:ext cx="4250595" cy="375720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We created a correlation table using the function we’ve done in class previously</a:t>
            </a:r>
          </a:p>
          <a:p>
            <a:pPr>
              <a:lnSpc>
                <a:spcPct val="150000"/>
              </a:lnSpc>
            </a:pPr>
            <a:r>
              <a:rPr lang="en-US" dirty="0"/>
              <a:t>Used the .head() function to just show the first 5 entries of the table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Though it still goes through all numerical variables in the columns</a:t>
            </a: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61569A-1E10-5477-F66A-1577C733C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794" y="1860746"/>
            <a:ext cx="7103206" cy="280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77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F4B94CC-16CF-AE89-090D-295208882B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5261" y="527378"/>
            <a:ext cx="6640048" cy="580324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420C33-F4FA-D2F2-5D31-8DBA6AC1F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887108" y="2705177"/>
            <a:ext cx="3943627" cy="1144012"/>
          </a:xfrm>
        </p:spPr>
        <p:txBody>
          <a:bodyPr/>
          <a:lstStyle/>
          <a:p>
            <a:r>
              <a:rPr lang="en-US" dirty="0"/>
              <a:t>This caused some problems for the heat map associated with the correlation matrix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DE3E70-F822-EA3C-84E4-7CBE791E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574264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stom" id="{F85C13B5-8B75-4CB8-BA5E-9CAC0747196D}" vid="{617487EE-AB70-4C55-8A81-E6744CC4A2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9168DCE-134F-4610-A6AA-88CEBE8D71D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5EDE3176-A15D-46A3-BDDB-64A0D73632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ABF691C-888B-4061-8A6F-D5CE84A0254B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Minimalist presentation</Template>
  <TotalTime>184</TotalTime>
  <Words>865</Words>
  <Application>Microsoft Office PowerPoint</Application>
  <PresentationFormat>Widescreen</PresentationFormat>
  <Paragraphs>263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Tenorite</vt:lpstr>
      <vt:lpstr>Custom</vt:lpstr>
      <vt:lpstr>Spotify most streamed songs Lyn Detwiler and Garrett ward</vt:lpstr>
      <vt:lpstr>Introduction</vt:lpstr>
      <vt:lpstr>Data set variables &amp; what they mean</vt:lpstr>
      <vt:lpstr>Data set variables &amp; what they mean cont.</vt:lpstr>
      <vt:lpstr>Description of the data</vt:lpstr>
      <vt:lpstr>Summary Statistics for the data</vt:lpstr>
      <vt:lpstr>Proportions for artist count</vt:lpstr>
      <vt:lpstr>Correlation 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Lyn Detwiler</dc:creator>
  <cp:lastModifiedBy>Lyn Detwiler</cp:lastModifiedBy>
  <cp:revision>5</cp:revision>
  <dcterms:created xsi:type="dcterms:W3CDTF">2024-10-09T14:00:19Z</dcterms:created>
  <dcterms:modified xsi:type="dcterms:W3CDTF">2024-10-09T19:17:56Z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